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1" r:id="rId3"/>
    <p:sldId id="312" r:id="rId4"/>
    <p:sldId id="256" r:id="rId5"/>
    <p:sldId id="258" r:id="rId6"/>
    <p:sldId id="260" r:id="rId7"/>
    <p:sldId id="293" r:id="rId8"/>
    <p:sldId id="292" r:id="rId9"/>
    <p:sldId id="299" r:id="rId10"/>
    <p:sldId id="297" r:id="rId11"/>
    <p:sldId id="308" r:id="rId12"/>
    <p:sldId id="269" r:id="rId13"/>
    <p:sldId id="309" r:id="rId14"/>
    <p:sldId id="295" r:id="rId15"/>
    <p:sldId id="294" r:id="rId16"/>
    <p:sldId id="310" r:id="rId17"/>
    <p:sldId id="313" r:id="rId18"/>
    <p:sldId id="296" r:id="rId19"/>
    <p:sldId id="302" r:id="rId20"/>
    <p:sldId id="303" r:id="rId21"/>
    <p:sldId id="304" r:id="rId22"/>
    <p:sldId id="305" r:id="rId23"/>
    <p:sldId id="306" r:id="rId24"/>
    <p:sldId id="307" r:id="rId25"/>
    <p:sldId id="298" r:id="rId26"/>
    <p:sldId id="300" r:id="rId27"/>
    <p:sldId id="301" r:id="rId28"/>
    <p:sldId id="318" r:id="rId29"/>
    <p:sldId id="314" r:id="rId30"/>
    <p:sldId id="316" r:id="rId31"/>
    <p:sldId id="317" r:id="rId32"/>
    <p:sldId id="319" r:id="rId33"/>
    <p:sldId id="259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69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9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72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9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2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56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91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7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92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55DE-737A-43F9-B31D-FA281FAAE126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5BD0-20AB-4D38-82BE-47F4D37AC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68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927" y="833950"/>
            <a:ext cx="10515600" cy="479411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sz="8000" b="1" dirty="0" smtClean="0"/>
              <a:t>AFK SLIVENEC</a:t>
            </a:r>
          </a:p>
          <a:p>
            <a:pPr marL="0" indent="0" algn="ctr">
              <a:buNone/>
            </a:pPr>
            <a:r>
              <a:rPr lang="cs-CZ" sz="8000" b="1" dirty="0" smtClean="0"/>
              <a:t>„A“ TEAM</a:t>
            </a:r>
          </a:p>
          <a:p>
            <a:pPr marL="0" indent="0" algn="ctr">
              <a:buNone/>
            </a:pPr>
            <a:endParaRPr lang="cs-CZ" sz="1500" b="1" dirty="0" smtClean="0"/>
          </a:p>
          <a:p>
            <a:pPr marL="0" indent="0" algn="ctr">
              <a:buNone/>
            </a:pPr>
            <a:r>
              <a:rPr lang="cs-CZ" sz="8000" b="1" dirty="0" smtClean="0"/>
              <a:t>1976 - 2016</a:t>
            </a:r>
          </a:p>
        </p:txBody>
      </p:sp>
    </p:spTree>
    <p:extLst>
      <p:ext uri="{BB962C8B-B14F-4D97-AF65-F5344CB8AC3E}">
        <p14:creationId xmlns:p14="http://schemas.microsoft.com/office/powerpoint/2010/main" val="36757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11320528" cy="1622739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(1)</a:t>
            </a:r>
            <a:endParaRPr lang="cs-CZ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7285" y="2350865"/>
            <a:ext cx="9053847" cy="359917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Nastoupilo za „A“		248 hráčů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Jediný zápas		  	  40 hráčů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10 zápasů			111 hráčů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 a více zápasů	  	  62 hráčů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Pět set a více zápasů		    8 hráčů			</a:t>
            </a:r>
          </a:p>
        </p:txBody>
      </p:sp>
    </p:spTree>
    <p:extLst>
      <p:ext uri="{BB962C8B-B14F-4D97-AF65-F5344CB8AC3E}">
        <p14:creationId xmlns:p14="http://schemas.microsoft.com/office/powerpoint/2010/main" val="31603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00010" y="528033"/>
            <a:ext cx="8860665" cy="934189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Současnost zápasy – </a:t>
            </a:r>
            <a:r>
              <a:rPr lang="cs-C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</a:t>
            </a:r>
            <a:endParaRPr lang="cs-CZ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6975" y="1462222"/>
            <a:ext cx="4095481" cy="499009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Petr Novák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Marek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Čureja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Lukáš Kácovský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Jaroslav Sedlický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Lukáš Hrádek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Jaroslav Havelka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Petr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Heráň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Filip Vyhnal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Vojtěch Zdražil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177309" y="1500859"/>
            <a:ext cx="2640167" cy="50158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???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???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453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430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329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241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211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73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71  zápasů 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7817476" y="1539496"/>
            <a:ext cx="2640167" cy="50158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 10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10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74.  místo </a:t>
            </a:r>
          </a:p>
        </p:txBody>
      </p:sp>
    </p:spTree>
    <p:extLst>
      <p:ext uri="{BB962C8B-B14F-4D97-AF65-F5344CB8AC3E}">
        <p14:creationId xmlns:p14="http://schemas.microsoft.com/office/powerpoint/2010/main" val="35353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9708" y="528033"/>
            <a:ext cx="7920506" cy="1436470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 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(2a) – Zápasy TOP 10</a:t>
            </a:r>
            <a:endParaRPr lang="cs-CZ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1977383"/>
            <a:ext cx="4984124" cy="429463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cs-CZ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	Karel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	Miroslav Nykl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	Jaroslav Vošický ml.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	Petr Novák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	Marek Lehovec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	Marek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Čureja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	Stanislav Jecha 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2054656"/>
            <a:ext cx="2936382" cy="42044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cs-CZ" sz="26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575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573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521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511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510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493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472  zápasů </a:t>
            </a:r>
          </a:p>
        </p:txBody>
      </p:sp>
    </p:spTree>
    <p:extLst>
      <p:ext uri="{BB962C8B-B14F-4D97-AF65-F5344CB8AC3E}">
        <p14:creationId xmlns:p14="http://schemas.microsoft.com/office/powerpoint/2010/main" val="13335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9708" y="540912"/>
            <a:ext cx="9028089" cy="1578139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(2b) – TOP 10</a:t>
            </a:r>
            <a:endParaRPr lang="cs-CZ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119051"/>
            <a:ext cx="4984124" cy="416584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cs-CZ" sz="3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Martin Ryzák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22.2.1987 – 12.9.2015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Pavel Palaš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16.8.1987 – 31.10.2012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	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Tomáš Tomšů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8.2.1986 – 7.6.2014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1250" y="2247836"/>
            <a:ext cx="2936382" cy="37022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cs-CZ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983  zápasů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endParaRPr lang="cs-CZ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946  zápasů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endParaRPr lang="cs-CZ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  zápasů</a:t>
            </a:r>
          </a:p>
        </p:txBody>
      </p:sp>
    </p:spTree>
    <p:extLst>
      <p:ext uri="{BB962C8B-B14F-4D97-AF65-F5344CB8AC3E}">
        <p14:creationId xmlns:p14="http://schemas.microsoft.com/office/powerpoint/2010/main" val="14477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2282" y="528033"/>
            <a:ext cx="8718997" cy="1519708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(3)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Branky</a:t>
            </a:r>
            <a:endParaRPr lang="cs-CZ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2283" y="3116687"/>
            <a:ext cx="9053847" cy="2962139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Nastoupilo			248 hráčů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branek				113 hráčů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10 branek			196 hráčů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Stovkaři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více branek	  12 hráčů			</a:t>
            </a:r>
          </a:p>
        </p:txBody>
      </p:sp>
    </p:spTree>
    <p:extLst>
      <p:ext uri="{BB962C8B-B14F-4D97-AF65-F5344CB8AC3E}">
        <p14:creationId xmlns:p14="http://schemas.microsoft.com/office/powerpoint/2010/main" val="19642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9991856" cy="1596981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SOUČASNOST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– vstřelené branky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550019"/>
            <a:ext cx="3335627" cy="323259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 </a:t>
            </a:r>
            <a:r>
              <a:rPr lang="cs-CZ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Čureja</a:t>
            </a:r>
            <a:endParaRPr lang="cs-CZ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Lukáš Kácovský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 Vyhnal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Jaroslav Havelka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</a:t>
            </a:r>
            <a:r>
              <a:rPr lang="cs-CZ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Heráň</a:t>
            </a:r>
            <a:endParaRPr lang="cs-CZ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Lukáš Hrádek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55335" y="1462222"/>
            <a:ext cx="2936382" cy="43332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81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 branek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7699419" y="1462222"/>
            <a:ext cx="2936382" cy="4333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43.  místo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44.  místo</a:t>
            </a:r>
          </a:p>
        </p:txBody>
      </p:sp>
    </p:spTree>
    <p:extLst>
      <p:ext uri="{BB962C8B-B14F-4D97-AF65-F5344CB8AC3E}">
        <p14:creationId xmlns:p14="http://schemas.microsoft.com/office/powerpoint/2010/main" val="30842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9707" y="528033"/>
            <a:ext cx="7920507" cy="1475108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– vstřelené branky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067536"/>
            <a:ext cx="4984124" cy="456509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	Jakub Brožek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	Jan Cicvárek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	Pavel Palaš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	Václav Nykl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	Aleš Ryzák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	Tomáš Tomšů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	Martin Lebeda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 	František Vlček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	Antonín Podzemský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2131930"/>
            <a:ext cx="2936382" cy="45650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246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172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167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148  branek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lain" startAt="120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115  branek</a:t>
            </a:r>
          </a:p>
        </p:txBody>
      </p:sp>
    </p:spTree>
    <p:extLst>
      <p:ext uri="{BB962C8B-B14F-4D97-AF65-F5344CB8AC3E}">
        <p14:creationId xmlns:p14="http://schemas.microsoft.com/office/powerpoint/2010/main" val="41381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9708" y="528033"/>
            <a:ext cx="8306872" cy="1519708"/>
          </a:xfrm>
        </p:spPr>
        <p:txBody>
          <a:bodyPr>
            <a:normAutofit fontScale="90000"/>
          </a:bodyPr>
          <a:lstStyle/>
          <a:p>
            <a:pPr algn="l"/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– vstřelené branky</a:t>
            </a:r>
            <a:endParaRPr lang="cs-CZ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672836"/>
            <a:ext cx="4984124" cy="201507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Ryzák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Petr Novák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eriod" startAt="3"/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Karel </a:t>
            </a:r>
            <a:r>
              <a:rPr lang="cs-CZ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2672842"/>
            <a:ext cx="2936382" cy="19764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357  branek</a:t>
            </a:r>
            <a:endParaRPr lang="cs-CZ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  branek </a:t>
            </a:r>
          </a:p>
        </p:txBody>
      </p:sp>
    </p:spTree>
    <p:extLst>
      <p:ext uri="{BB962C8B-B14F-4D97-AF65-F5344CB8AC3E}">
        <p14:creationId xmlns:p14="http://schemas.microsoft.com/office/powerpoint/2010/main" val="6930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11320528" cy="1648497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– vstřelené branky</a:t>
            </a:r>
            <a:endParaRPr lang="cs-CZ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2888" y="2485624"/>
            <a:ext cx="5215940" cy="189319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„A“ team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	Martin Lebeda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	Antonín Podzemský ml. 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3033448"/>
            <a:ext cx="2936382" cy="13453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115  branek 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62888" y="4378817"/>
            <a:ext cx="5215940" cy="13840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„B“ team – do 2006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      Martin Lebeda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     Antonín Podzemský ml.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503832" y="4726551"/>
            <a:ext cx="2936382" cy="13453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173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133  branek </a:t>
            </a:r>
          </a:p>
        </p:txBody>
      </p:sp>
    </p:spTree>
    <p:extLst>
      <p:ext uri="{BB962C8B-B14F-4D97-AF65-F5344CB8AC3E}">
        <p14:creationId xmlns:p14="http://schemas.microsoft.com/office/powerpoint/2010/main" val="5339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11320528" cy="934189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 - HRÁČI</a:t>
            </a:r>
            <a:endParaRPr lang="cs-CZ" sz="5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945" y="1578126"/>
            <a:ext cx="11320528" cy="4590853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průměr branek na zápas </a:t>
            </a: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(více jak 50 zápasů)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Jakub Brožek -	0,737 branky / zápas		246 b. / 334 z.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Petr Novák - 		0,699 branky / zápas		357 b. / 511 z.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Jiří Kubát - 		0,569 branky / zápas		  87 b. / 153 z.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 Cicvárek - 	0,526 branky / zápas		194 b. / 369 z.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Karel </a:t>
            </a:r>
            <a:r>
              <a:rPr lang="cs-CZ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	0,508 branky / zápas		292 b. / 575 z.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Aleš Ryzák - 		0,449 branky / zápas		167 b. / 372 z.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Vyhnal Filip - 		0,425 branky / zápas		  31 b. /   73 z.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Martin Ryzák - 	0,390 branky / zápas		383 b. / 983 z.</a:t>
            </a:r>
          </a:p>
          <a:p>
            <a:pPr marL="514350" indent="-514350" algn="l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34497" y="3434365"/>
            <a:ext cx="5514305" cy="2679831"/>
          </a:xfrm>
        </p:spPr>
        <p:txBody>
          <a:bodyPr>
            <a:normAutofit fontScale="90000"/>
          </a:bodyPr>
          <a:lstStyle/>
          <a:p>
            <a:pPr lvl="0" algn="l"/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Milan Procházka</a:t>
            </a:r>
            <a:b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1987 – 1997</a:t>
            </a:r>
            <a:b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339 zápasů</a:t>
            </a:r>
            <a:b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branky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09222" y="772732"/>
            <a:ext cx="10573556" cy="103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AFK Slivenec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61622" y="2097110"/>
            <a:ext cx="6737798" cy="2086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co nevěděli a neví</a:t>
            </a:r>
          </a:p>
          <a:p>
            <a:pPr algn="l"/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co věděli a neví</a:t>
            </a:r>
          </a:p>
          <a:p>
            <a:pPr algn="l"/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co věděli a ví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11320528" cy="1416677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 – HRÁČI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Hattricky  -  139x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325107"/>
            <a:ext cx="4984124" cy="292947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Novák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Martin Ryzák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 Karel </a:t>
            </a:r>
            <a:r>
              <a:rPr lang="cs-CZ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	Jakub Brožek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	Aleš Ryzák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2363752"/>
            <a:ext cx="2936382" cy="28908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hattricků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hattricků</a:t>
            </a:r>
            <a:endParaRPr lang="cs-CZ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hattricků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hattricků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hattricků</a:t>
            </a:r>
          </a:p>
        </p:txBody>
      </p:sp>
    </p:spTree>
    <p:extLst>
      <p:ext uri="{BB962C8B-B14F-4D97-AF65-F5344CB8AC3E}">
        <p14:creationId xmlns:p14="http://schemas.microsoft.com/office/powerpoint/2010/main" val="12278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11320528" cy="154546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 - HRÁČI</a:t>
            </a:r>
            <a:r>
              <a:rPr lang="cs-CZ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BRANKY  -  20x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621320"/>
            <a:ext cx="4984124" cy="289083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Novák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 Martin Ryzák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3.-5.  Karel </a:t>
            </a:r>
            <a:r>
              <a:rPr lang="cs-CZ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.-5.	 Jakub Brožek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.-5 	 Jan Cicvárek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2621321"/>
            <a:ext cx="2936382" cy="28908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</a:t>
            </a:r>
            <a:endParaRPr lang="cs-CZ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</a:t>
            </a:r>
          </a:p>
        </p:txBody>
      </p:sp>
    </p:spTree>
    <p:extLst>
      <p:ext uri="{BB962C8B-B14F-4D97-AF65-F5344CB8AC3E}">
        <p14:creationId xmlns:p14="http://schemas.microsoft.com/office/powerpoint/2010/main" val="12892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11320528" cy="154546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 - HRÁČI</a:t>
            </a:r>
            <a:r>
              <a:rPr lang="cs-CZ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BRANEK  -  6x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621321"/>
            <a:ext cx="4984124" cy="30325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Karel </a:t>
            </a:r>
            <a:r>
              <a:rPr lang="cs-CZ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2.-5	 Jakub Brožek</a:t>
            </a:r>
            <a:endParaRPr lang="cs-CZ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2.-5.	 Petr Novák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2.-5.	 Martin Ryzák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2.-5	 František Přibyl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2621321"/>
            <a:ext cx="2936382" cy="3032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</a:t>
            </a:r>
            <a:endParaRPr lang="cs-CZ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</a:t>
            </a:r>
          </a:p>
        </p:txBody>
      </p:sp>
    </p:spTree>
    <p:extLst>
      <p:ext uri="{BB962C8B-B14F-4D97-AF65-F5344CB8AC3E}">
        <p14:creationId xmlns:p14="http://schemas.microsoft.com/office/powerpoint/2010/main" val="22318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11320528" cy="154546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 - HRÁČI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BRANEK  -  3x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621321"/>
            <a:ext cx="3258354" cy="262038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cs-CZ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Ryzák </a:t>
            </a:r>
            <a:endParaRPr lang="cs-CZ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Radek Vávra</a:t>
            </a:r>
            <a:endParaRPr lang="cs-CZ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 </a:t>
            </a:r>
            <a:r>
              <a:rPr lang="cs-CZ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</a:t>
            </a:r>
            <a:endParaRPr lang="cs-CZ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029201" y="2659958"/>
            <a:ext cx="2550016" cy="25817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14.3.1992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4.8.2012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4.8.2012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7579217" y="2621321"/>
            <a:ext cx="3258354" cy="2620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Krásná u Aše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Zbuzany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Zbuzany</a:t>
            </a:r>
          </a:p>
        </p:txBody>
      </p:sp>
    </p:spTree>
    <p:extLst>
      <p:ext uri="{BB962C8B-B14F-4D97-AF65-F5344CB8AC3E}">
        <p14:creationId xmlns:p14="http://schemas.microsoft.com/office/powerpoint/2010/main" val="21588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945" y="528033"/>
            <a:ext cx="11320528" cy="154546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 - HRÁČI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BRANEK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621321"/>
            <a:ext cx="4984124" cy="262038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Novák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2621321"/>
            <a:ext cx="4584878" cy="25817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17.2.2007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Ves pod Pleší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0</a:t>
            </a:r>
          </a:p>
        </p:txBody>
      </p:sp>
    </p:spTree>
    <p:extLst>
      <p:ext uri="{BB962C8B-B14F-4D97-AF65-F5344CB8AC3E}">
        <p14:creationId xmlns:p14="http://schemas.microsoft.com/office/powerpoint/2010/main" val="40933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0163" y="528033"/>
            <a:ext cx="8062176" cy="1481071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Brankáři (1)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0163" y="2209201"/>
            <a:ext cx="9053847" cy="441054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Nastoupilo do brány	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brankářů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Jediný zápas			15 brankářů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10 zápasů			33 brankářů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Čisté konto		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brankářů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Kuriozity</a:t>
            </a:r>
          </a:p>
          <a:p>
            <a:pPr marL="914400" lvl="1" indent="-457200" algn="l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Stanislav Jecha	20 zápasů / 1x čisté konto</a:t>
            </a:r>
          </a:p>
          <a:p>
            <a:pPr marL="914400" lvl="1" indent="-457200" algn="l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Martin Lebeda		  8 / 1x</a:t>
            </a:r>
          </a:p>
          <a:p>
            <a:pPr marL="914400" lvl="1" indent="-457200" algn="l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Tomáš Tomšů		  5 / 0x</a:t>
            </a:r>
          </a:p>
          <a:p>
            <a:pPr marL="914400" lvl="1" indent="-457200" algn="l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Lukáš Kácovský	  1 / 0x</a:t>
            </a:r>
          </a:p>
        </p:txBody>
      </p:sp>
    </p:spTree>
    <p:extLst>
      <p:ext uri="{BB962C8B-B14F-4D97-AF65-F5344CB8AC3E}">
        <p14:creationId xmlns:p14="http://schemas.microsoft.com/office/powerpoint/2010/main" val="26187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9708" y="528033"/>
            <a:ext cx="8744754" cy="1596981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BRANKÁŘI (2) - zápasy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647078"/>
            <a:ext cx="4984124" cy="314841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Kos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Daniel Hájek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Radek </a:t>
            </a:r>
            <a:r>
              <a:rPr lang="cs-CZ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Taške</a:t>
            </a:r>
            <a:endParaRPr lang="cs-CZ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	Jan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	Zdeněk Jirák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503832" y="2647078"/>
            <a:ext cx="2936382" cy="31484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 zápasů</a:t>
            </a:r>
            <a:endParaRPr lang="cs-CZ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241  zápasů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178  zápasů</a:t>
            </a:r>
          </a:p>
        </p:txBody>
      </p:sp>
    </p:spTree>
    <p:extLst>
      <p:ext uri="{BB962C8B-B14F-4D97-AF65-F5344CB8AC3E}">
        <p14:creationId xmlns:p14="http://schemas.microsoft.com/office/powerpoint/2010/main" val="21710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28033"/>
            <a:ext cx="12192000" cy="1558344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BRANKÁŘI (3) - čistá konta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4704" y="2106167"/>
            <a:ext cx="5409128" cy="394690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Miroslav Kos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Daniel Hájek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eriod" startAt="3"/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Radek </a:t>
            </a:r>
            <a:r>
              <a:rPr lang="cs-CZ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Taške</a:t>
            </a:r>
            <a:endParaRPr lang="cs-CZ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Jaroslav Kubín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eriod" startAt="5"/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Zdeněk Jirák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eriod" startAt="5"/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Miroslav Znamenáček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eriod" startAt="5"/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156101" y="2131924"/>
            <a:ext cx="5576553" cy="39469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zápasů s čistým kontem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 zápasů s čistým kontem</a:t>
            </a:r>
            <a:endParaRPr lang="cs-CZ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 zápasů s čistým kontem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  zápasů s čistým kontem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lain" startAt="56"/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zápasů s čistým kontem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lain" startAt="37"/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zápasů s čistým kontem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 zápasů s čistým kontem</a:t>
            </a:r>
          </a:p>
        </p:txBody>
      </p:sp>
    </p:spTree>
    <p:extLst>
      <p:ext uri="{BB962C8B-B14F-4D97-AF65-F5344CB8AC3E}">
        <p14:creationId xmlns:p14="http://schemas.microsoft.com/office/powerpoint/2010/main" val="377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28033"/>
            <a:ext cx="12192000" cy="1558344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BRANKÁŘI (3) - Branky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4704" y="2106167"/>
            <a:ext cx="5409128" cy="394690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Radek </a:t>
            </a:r>
            <a:r>
              <a:rPr lang="cs-CZ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Taške</a:t>
            </a:r>
            <a:endParaRPr lang="cs-CZ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Jaroslav Kubín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eriod" startAt="3"/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Znamenáček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Jan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156101" y="2131924"/>
            <a:ext cx="5576553" cy="39469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branek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branky</a:t>
            </a:r>
            <a:endParaRPr lang="cs-CZ" sz="3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branky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branka</a:t>
            </a:r>
          </a:p>
        </p:txBody>
      </p:sp>
    </p:spTree>
    <p:extLst>
      <p:ext uri="{BB962C8B-B14F-4D97-AF65-F5344CB8AC3E}">
        <p14:creationId xmlns:p14="http://schemas.microsoft.com/office/powerpoint/2010/main" val="36081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7129" y="296213"/>
            <a:ext cx="9053846" cy="1618691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„B“ TEAM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1976 – 2006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7128" y="2301269"/>
            <a:ext cx="10573555" cy="3816194"/>
          </a:xfrm>
        </p:spPr>
        <p:txBody>
          <a:bodyPr>
            <a:noAutofit/>
          </a:bodyPr>
          <a:lstStyle/>
          <a:p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Neschopnost zapisovat údaje o zápasech</a:t>
            </a:r>
          </a:p>
          <a:p>
            <a:pPr lvl="1" algn="l">
              <a:spcBef>
                <a:spcPts val="600"/>
              </a:spcBef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„B“ team bez údajů o zápasech od 2003</a:t>
            </a:r>
          </a:p>
          <a:p>
            <a:pPr lvl="1" algn="l">
              <a:spcBef>
                <a:spcPts val="600"/>
              </a:spcBef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„B“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team bez údajů o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brankách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  <a:p>
            <a:pPr lvl="1" algn="l">
              <a:spcBef>
                <a:spcPts val="600"/>
              </a:spcBef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Chybí statistiky k cca 250 zápasům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59" y="528033"/>
            <a:ext cx="10573556" cy="16613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Sledované statistiky „A“</a:t>
            </a:r>
            <a:b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Teamové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4856" y="2318196"/>
            <a:ext cx="10470523" cy="3528811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Počet zápasů</a:t>
            </a:r>
          </a:p>
          <a:p>
            <a:pPr algn="l">
              <a:spcBef>
                <a:spcPts val="0"/>
              </a:spcBef>
            </a:pPr>
            <a:endParaRPr lang="cs-C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Vítězství, 	Remízy,   Porážky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Branky – vstřelené a obdržené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Branky – jubilejní vstřelené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Každoroční teamová bilance</a:t>
            </a:r>
          </a:p>
          <a:p>
            <a:pPr algn="l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aždoroční teamová procentuální úspěšnost</a:t>
            </a:r>
          </a:p>
        </p:txBody>
      </p:sp>
    </p:spTree>
    <p:extLst>
      <p:ext uri="{BB962C8B-B14F-4D97-AF65-F5344CB8AC3E}">
        <p14:creationId xmlns:p14="http://schemas.microsoft.com/office/powerpoint/2010/main" val="3707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972" y="528033"/>
            <a:ext cx="11526591" cy="1475108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„B“ team - 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– vstřelené branky do 2006</a:t>
            </a:r>
            <a:endParaRPr lang="cs-CZ" sz="4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067536"/>
            <a:ext cx="4984124" cy="456509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Martin Lebeda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Antonín Podzemský ml.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Karel Novák ml.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Michal Raba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Jiří Růžička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.-7.  Václav </a:t>
            </a:r>
            <a:r>
              <a:rPr lang="cs-CZ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Josífek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6.-7   Ivan Vácha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.-9   Karel </a:t>
            </a:r>
            <a:r>
              <a:rPr lang="cs-CZ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Bachroň</a:t>
            </a:r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8.-9   Radek Vávra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877323" y="2131930"/>
            <a:ext cx="2936382" cy="45650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173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133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81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71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68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65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65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51  branek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51  branek</a:t>
            </a:r>
          </a:p>
        </p:txBody>
      </p:sp>
    </p:spTree>
    <p:extLst>
      <p:ext uri="{BB962C8B-B14F-4D97-AF65-F5344CB8AC3E}">
        <p14:creationId xmlns:p14="http://schemas.microsoft.com/office/powerpoint/2010/main" val="31713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972" y="528033"/>
            <a:ext cx="11526591" cy="1475108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AFK SLIVENEC</a:t>
            </a:r>
            <a:br>
              <a:rPr lang="cs-C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STATISTIKY - BUDOUCNOST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6267" y="2517913"/>
            <a:ext cx="8797999" cy="3555342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Taková, jakou ji pro budoucí generace uděláme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budou data, bude i statistika a to platí pro „A“ i „B“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také i v roce 2024 ???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cs-CZ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972" y="528033"/>
            <a:ext cx="11526591" cy="1475108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„A“ team - HISTORICKÉ STATISTIKY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HRÁČI – Poslední jubilea</a:t>
            </a:r>
            <a:endParaRPr lang="cs-CZ" sz="4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2067536"/>
            <a:ext cx="4984124" cy="456509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Petr </a:t>
            </a:r>
            <a:r>
              <a:rPr lang="cs-CZ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Heráň</a:t>
            </a:r>
            <a:endParaRPr lang="cs-CZ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Petr Novák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Petr Novák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877322" y="2131930"/>
            <a:ext cx="4777865" cy="45650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00. zápas – 11.9.2016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500. 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zápas </a:t>
            </a: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28.8.2016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branka </a:t>
            </a:r>
            <a:r>
              <a:rPr lang="cs-CZ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21.8.2016</a:t>
            </a:r>
            <a:endParaRPr lang="cs-CZ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sz="8000" b="1" dirty="0" smtClean="0"/>
              <a:t>Děkuji za pozornost</a:t>
            </a:r>
          </a:p>
          <a:p>
            <a:pPr marL="0" indent="0" algn="ctr">
              <a:buNone/>
            </a:pPr>
            <a:endParaRPr lang="cs-CZ" sz="1000" b="1" dirty="0"/>
          </a:p>
          <a:p>
            <a:pPr marL="0" indent="0" algn="ctr">
              <a:buNone/>
            </a:pPr>
            <a:r>
              <a:rPr lang="cs-CZ" sz="8000" b="1" dirty="0" smtClean="0"/>
              <a:t>Milan Procházka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26253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59" y="528033"/>
            <a:ext cx="10573556" cy="16613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Sledované statistiky „A“</a:t>
            </a:r>
            <a:b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- Hráči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4856" y="2189407"/>
            <a:ext cx="10470523" cy="4288665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Počet zápasů</a:t>
            </a:r>
          </a:p>
          <a:p>
            <a:pPr algn="l">
              <a:spcBef>
                <a:spcPts val="0"/>
              </a:spcBef>
            </a:pPr>
            <a:endParaRPr lang="cs-C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Jubilejní zápasy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První a poslední zápasy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Vstřelené branky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Vstřelené jubilejní branky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Hattricky a více branek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Brankáři – odchytané zápasy s nulou</a:t>
            </a:r>
          </a:p>
          <a:p>
            <a:pPr algn="l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Brankáři – odchytané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jubilejní zápasy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nulou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Trenéři – </a:t>
            </a:r>
            <a:r>
              <a:rPr lang="cs-CZ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odkoučované</a:t>
            </a:r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zápasy ???</a:t>
            </a:r>
            <a:endParaRPr lang="cs-CZ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9398" y="431443"/>
            <a:ext cx="11702602" cy="162917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TEAM“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DOKUMENTOVANÉ ÚDAJE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223" y="2060619"/>
            <a:ext cx="10620777" cy="4121240"/>
          </a:xfrm>
        </p:spPr>
        <p:txBody>
          <a:bodyPr>
            <a:noAutofit/>
          </a:bodyPr>
          <a:lstStyle/>
          <a:p>
            <a:pPr algn="l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17.1.1976- 	první zdokumentovaný zápas</a:t>
            </a:r>
          </a:p>
          <a:p>
            <a:pPr algn="l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Zimní turnaj v Lochkově)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22 702 -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hráčů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nastoupivších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zápasů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4 130 - 	vstřelených branek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3 108 -	obdržených branek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1 802 -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dokumentovaných zápasů „A“ teamu</a:t>
            </a:r>
          </a:p>
          <a:p>
            <a:pPr algn="l"/>
            <a:endParaRPr lang="cs-C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8649" y="296213"/>
            <a:ext cx="10354614" cy="1618691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ZÁPASY „A“ TEAM (1)</a:t>
            </a:r>
            <a:b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17.1.1976 – </a:t>
            </a:r>
            <a:r>
              <a:rPr lang="cs-C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31.12.2016</a:t>
            </a:r>
            <a:endParaRPr lang="cs-CZ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7128" y="2301269"/>
            <a:ext cx="10573555" cy="3816194"/>
          </a:xfrm>
        </p:spPr>
        <p:txBody>
          <a:bodyPr>
            <a:noAutofit/>
          </a:bodyPr>
          <a:lstStyle/>
          <a:p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1 802 ZÁPASŮ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857 vítězství  :  365 remíz  :  580 porážek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4 130   :   3 108 branek</a:t>
            </a:r>
          </a:p>
        </p:txBody>
      </p:sp>
    </p:spTree>
    <p:extLst>
      <p:ext uri="{BB962C8B-B14F-4D97-AF65-F5344CB8AC3E}">
        <p14:creationId xmlns:p14="http://schemas.microsoft.com/office/powerpoint/2010/main" val="11779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9708" y="296213"/>
            <a:ext cx="9169757" cy="998583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ZÁPASY „A“ TEAM (2)</a:t>
            </a:r>
            <a:endParaRPr lang="cs-CZ" sz="5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9404" y="1914904"/>
            <a:ext cx="9659154" cy="4125288"/>
          </a:xfrm>
        </p:spPr>
        <p:txBody>
          <a:bodyPr>
            <a:noAutofit/>
          </a:bodyPr>
          <a:lstStyle/>
          <a:p>
            <a:pPr algn="l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1977 – nejúspěšnější rok - 		úspěšnost 84,09%</a:t>
            </a:r>
          </a:p>
          <a:p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zápasů</a:t>
            </a:r>
          </a:p>
          <a:p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vítězství :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remíz : 3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porážky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 (+91)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1978 – nejvyšší kladný rozdíl skóre		+93 (137:44)</a:t>
            </a:r>
          </a:p>
          <a:p>
            <a:pPr algn="l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1979 – nejvíce vstřelených branek 			154</a:t>
            </a:r>
          </a:p>
          <a:p>
            <a:pPr algn="l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1992 – 153 branek</a:t>
            </a:r>
          </a:p>
          <a:p>
            <a:pPr algn="l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1979 – nejvíce odehraných zápasů			54</a:t>
            </a:r>
          </a:p>
        </p:txBody>
      </p:sp>
    </p:spTree>
    <p:extLst>
      <p:ext uri="{BB962C8B-B14F-4D97-AF65-F5344CB8AC3E}">
        <p14:creationId xmlns:p14="http://schemas.microsoft.com/office/powerpoint/2010/main" val="24160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9708" y="296213"/>
            <a:ext cx="9169757" cy="998583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ZÁPASY „A“ TEAM (3)</a:t>
            </a:r>
            <a:endParaRPr lang="cs-CZ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9708" y="1914904"/>
            <a:ext cx="9169757" cy="4550290"/>
          </a:xfrm>
        </p:spPr>
        <p:txBody>
          <a:bodyPr>
            <a:noAutofit/>
          </a:bodyPr>
          <a:lstStyle/>
          <a:p>
            <a:pPr algn="l"/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2014 – nejhorší rok historie		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úspěšnost 26,56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zápasů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4 vítězství : 9 remíz : 19 porážek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35 : 68 (-33)</a:t>
            </a:r>
          </a:p>
          <a:p>
            <a:pPr algn="l"/>
            <a:endParaRPr lang="cs-C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– nejméně vstřelených branek		35</a:t>
            </a:r>
          </a:p>
          <a:p>
            <a:pPr algn="l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– nejvyšší záporné skóre v brankách	-33</a:t>
            </a:r>
          </a:p>
          <a:p>
            <a:pPr algn="l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nejméně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odehraných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zápasů		32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9708" y="296213"/>
            <a:ext cx="9169757" cy="998583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ZÁPASY „A“ TEAM (4)</a:t>
            </a:r>
            <a:endParaRPr lang="cs-CZ" sz="5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4096" y="1532586"/>
            <a:ext cx="10315977" cy="4829577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Různých výsledků zápasů -	85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Nejvíce branek v zápasu -	18  (17:1)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Nejméně branek v zápasu - 	  0  (74x)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Nejčastější výsledky:</a:t>
            </a:r>
          </a:p>
          <a:p>
            <a:pPr marL="971550" lvl="1" indent="-576000" algn="l">
              <a:buFont typeface="+mj-lt"/>
              <a:buAutoNum type="arabicPeriod"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1 : 1 =  162x</a:t>
            </a:r>
          </a:p>
          <a:p>
            <a:pPr marL="971550" lvl="1" indent="-576000" algn="l">
              <a:buFont typeface="+mj-lt"/>
              <a:buAutoNum type="arabicPeriod"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2 : 1 =  109x</a:t>
            </a:r>
          </a:p>
          <a:p>
            <a:pPr marL="971550" lvl="1" indent="-576000" algn="l">
              <a:buFont typeface="+mj-lt"/>
              <a:buAutoNum type="arabicPeriod"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1 : 2 =  105x</a:t>
            </a:r>
          </a:p>
          <a:p>
            <a:pPr algn="l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Nejkurióznější vítězné výsledky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(1x) =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17:1, 15:0, 13:1</a:t>
            </a:r>
          </a:p>
          <a:p>
            <a:pPr algn="l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Nejkurióznější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porážkové výsledky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(1x) = 	1:12, 2:12,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2:11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9169</TotalTime>
  <Words>750</Words>
  <Application>Microsoft Office PowerPoint</Application>
  <PresentationFormat>Širokoúhlá obrazovka</PresentationFormat>
  <Paragraphs>347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Milan Procházka 1987 – 1997 339 zápasů 4 branky</vt:lpstr>
      <vt:lpstr>Sledované statistiky „A“ Teamové</vt:lpstr>
      <vt:lpstr>Sledované statistiky „A“ Individuální - Hráči</vt:lpstr>
      <vt:lpstr>   „A TEAM“ ZÁKLADNÍ DOKUMENTOVANÉ ÚDAJE</vt:lpstr>
      <vt:lpstr>ZÁPASY „A“ TEAM (1) 17.1.1976 – 31.12.2016</vt:lpstr>
      <vt:lpstr>ZÁPASY „A“ TEAM (2)</vt:lpstr>
      <vt:lpstr>ZÁPASY „A“ TEAM (3)</vt:lpstr>
      <vt:lpstr>ZÁPASY „A“ TEAM (4)</vt:lpstr>
      <vt:lpstr>HISTORICKÉ STATISTIKY HRÁČI (1)</vt:lpstr>
      <vt:lpstr>Současnost zápasy – HRÁČI</vt:lpstr>
      <vt:lpstr>HISTORICKÉ STATISTIKY  HRÁČI (2a) – Zápasy TOP 10</vt:lpstr>
      <vt:lpstr>HISTORICKÉ STATISTIKY HRÁČI (2b) – TOP 10</vt:lpstr>
      <vt:lpstr>HISTORICKÉ STATISTIKY HRÁČI (3) - Branky</vt:lpstr>
      <vt:lpstr>SOUČASNOST HRÁČI – vstřelené branky</vt:lpstr>
      <vt:lpstr>HISTORICKÉ STATISTIKY HRÁČI – vstřelené branky</vt:lpstr>
      <vt:lpstr>HISTORICKÉ STATISTIKY HRÁČI – vstřelené branky</vt:lpstr>
      <vt:lpstr>HISTORICKÉ STATISTIKY HRÁČI – vstřelené branky</vt:lpstr>
      <vt:lpstr>HISTORICKÉ STATISTIKY - HRÁČI</vt:lpstr>
      <vt:lpstr>HISTORICKÉ STATISTIKY – HRÁČI Hattricky  -  139x</vt:lpstr>
      <vt:lpstr>HISTORICKÉ STATISTIKY - HRÁČI 4 BRANKY  -  20x</vt:lpstr>
      <vt:lpstr>HISTORICKÉ STATISTIKY - HRÁČI 5 BRANEK  -  6x</vt:lpstr>
      <vt:lpstr>HISTORICKÉ STATISTIKY - HRÁČI 6 BRANEK  -  3x</vt:lpstr>
      <vt:lpstr>HISTORICKÉ STATISTIKY - HRÁČI 7 BRANEK</vt:lpstr>
      <vt:lpstr>HISTORICKÉ STATISTIKY Brankáři (1)</vt:lpstr>
      <vt:lpstr>HISTORICKÉ STATISTIKY BRANKÁŘI (2) - zápasy</vt:lpstr>
      <vt:lpstr>HISTORICKÉ STATISTIKY BRANKÁŘI (3) - čistá konta</vt:lpstr>
      <vt:lpstr>HISTORICKÉ STATISTIKY BRANKÁŘI (3) - Branky</vt:lpstr>
      <vt:lpstr>„B“ TEAM 1976 – 2006</vt:lpstr>
      <vt:lpstr>„B“ team - HISTORICKÉ STATISTIKY HRÁČI – vstřelené branky do 2006</vt:lpstr>
      <vt:lpstr>AFK SLIVENEC STATISTIKY - BUDOUCNOST</vt:lpstr>
      <vt:lpstr>„A“ team - HISTORICKÉ STATISTIKY HRÁČI – Poslední jubilea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Procházka Milan</dc:creator>
  <cp:lastModifiedBy>Procházka Milan</cp:lastModifiedBy>
  <cp:revision>175</cp:revision>
  <dcterms:created xsi:type="dcterms:W3CDTF">2015-02-17T15:49:48Z</dcterms:created>
  <dcterms:modified xsi:type="dcterms:W3CDTF">2016-12-19T19:45:54Z</dcterms:modified>
</cp:coreProperties>
</file>